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4"/>
  </p:notesMasterIdLst>
  <p:sldIdLst>
    <p:sldId id="262" r:id="rId3"/>
    <p:sldId id="288" r:id="rId4"/>
    <p:sldId id="283" r:id="rId5"/>
    <p:sldId id="272" r:id="rId6"/>
    <p:sldId id="256" r:id="rId7"/>
    <p:sldId id="266" r:id="rId8"/>
    <p:sldId id="260" r:id="rId9"/>
    <p:sldId id="281" r:id="rId10"/>
    <p:sldId id="278" r:id="rId11"/>
    <p:sldId id="265" r:id="rId12"/>
    <p:sldId id="258" r:id="rId13"/>
    <p:sldId id="277" r:id="rId14"/>
    <p:sldId id="301" r:id="rId15"/>
    <p:sldId id="302" r:id="rId16"/>
    <p:sldId id="276" r:id="rId17"/>
    <p:sldId id="303" r:id="rId18"/>
    <p:sldId id="259" r:id="rId19"/>
    <p:sldId id="296" r:id="rId20"/>
    <p:sldId id="300" r:id="rId21"/>
    <p:sldId id="299" r:id="rId22"/>
    <p:sldId id="27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redoka One" panose="020B0604020202020204" charset="0"/>
      <p:regular r:id="rId29"/>
    </p:embeddedFont>
    <p:embeddedFont>
      <p:font typeface="Lexend Deca" panose="020B0604020202020204" charset="-78"/>
      <p:regular r:id="rId30"/>
    </p:embeddedFont>
    <p:embeddedFont>
      <p:font typeface="Modern Love" panose="04090805081005020601" pitchFamily="82" charset="0"/>
      <p:regular r:id="rId31"/>
    </p:embeddedFont>
    <p:embeddedFont>
      <p:font typeface="Modern Love Caps" panose="04070805081001020A01" pitchFamily="82" charset="0"/>
      <p:regular r:id="rId32"/>
    </p:embeddedFont>
    <p:embeddedFont>
      <p:font typeface="Modern Love Grunge" panose="04070805081005020601" pitchFamily="82" charset="0"/>
      <p:regular r:id="rId33"/>
    </p:embeddedFont>
    <p:embeddedFont>
      <p:font typeface="Nuni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18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098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940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78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78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c98855ff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c98855ff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814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c9885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c98855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3363425" y="1529498"/>
            <a:ext cx="5334600" cy="12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363425" y="2805597"/>
            <a:ext cx="5334600" cy="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5944"/>
          <a:stretch/>
        </p:blipFill>
        <p:spPr>
          <a:xfrm>
            <a:off x="0" y="758976"/>
            <a:ext cx="3263074" cy="3625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2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175" y="884675"/>
            <a:ext cx="4197548" cy="425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36625" y="1314775"/>
            <a:ext cx="3857100" cy="27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sz="2600" i="1">
                <a:solidFill>
                  <a:schemeClr val="accent4"/>
                </a:solidFill>
              </a:defRPr>
            </a:lvl1pPr>
            <a:lvl2pPr marL="914400" lvl="1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sz="2600" i="1">
                <a:solidFill>
                  <a:schemeClr val="accent4"/>
                </a:solidFill>
              </a:defRPr>
            </a:lvl2pPr>
            <a:lvl3pPr marL="1371600" lvl="2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■"/>
              <a:defRPr sz="2600" i="1">
                <a:solidFill>
                  <a:schemeClr val="accent4"/>
                </a:solidFill>
              </a:defRPr>
            </a:lvl3pPr>
            <a:lvl4pPr marL="1828800" lvl="3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sz="2600" i="1">
                <a:solidFill>
                  <a:schemeClr val="accent4"/>
                </a:solidFill>
              </a:defRPr>
            </a:lvl4pPr>
            <a:lvl5pPr marL="2286000" lvl="4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sz="2600" i="1">
                <a:solidFill>
                  <a:schemeClr val="accent4"/>
                </a:solidFill>
              </a:defRPr>
            </a:lvl5pPr>
            <a:lvl6pPr marL="2743200" lvl="5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■"/>
              <a:defRPr sz="2600" i="1">
                <a:solidFill>
                  <a:schemeClr val="accent4"/>
                </a:solidFill>
              </a:defRPr>
            </a:lvl6pPr>
            <a:lvl7pPr marL="3200400" lvl="6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sz="2600" i="1">
                <a:solidFill>
                  <a:schemeClr val="accent4"/>
                </a:solidFill>
              </a:defRPr>
            </a:lvl7pPr>
            <a:lvl8pPr marL="3657600" lvl="7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sz="2600" i="1">
                <a:solidFill>
                  <a:schemeClr val="accent4"/>
                </a:solidFill>
              </a:defRPr>
            </a:lvl8pPr>
            <a:lvl9pPr marL="4114800" lvl="8" indent="-393700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2600"/>
              <a:buChar char="■"/>
              <a:defRPr sz="2600" i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381070" y="1002876"/>
            <a:ext cx="1502400" cy="501900"/>
          </a:xfrm>
          <a:prstGeom prst="rect">
            <a:avLst/>
          </a:prstGeom>
          <a:noFill/>
          <a:ln>
            <a:noFill/>
          </a:ln>
          <a:effectLst>
            <a:outerShdw blurRad="85725" dist="9525" dir="5400000" algn="bl" rotWithShape="0">
              <a:srgbClr val="1F006E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“</a:t>
            </a:r>
            <a:endParaRPr sz="7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21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4607"/>
          <a:stretch/>
        </p:blipFill>
        <p:spPr>
          <a:xfrm>
            <a:off x="0" y="781850"/>
            <a:ext cx="3152199" cy="357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9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24924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6205504" y="2236050"/>
            <a:ext cx="24924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075" y="702987"/>
            <a:ext cx="2849300" cy="3737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373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16620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5199751" y="2236050"/>
            <a:ext cx="16620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3"/>
          </p:nvPr>
        </p:nvSpPr>
        <p:spPr>
          <a:xfrm>
            <a:off x="7036076" y="2236050"/>
            <a:ext cx="16620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50" y="1345650"/>
            <a:ext cx="1858535" cy="379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622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l="9828"/>
          <a:stretch/>
        </p:blipFill>
        <p:spPr>
          <a:xfrm>
            <a:off x="0" y="375175"/>
            <a:ext cx="656125" cy="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778" y="3409225"/>
            <a:ext cx="1831348" cy="153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47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363425" y="4406300"/>
            <a:ext cx="5334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9193" y="731302"/>
            <a:ext cx="2454275" cy="4412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2144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1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63425" y="1991825"/>
            <a:ext cx="533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14524" r="-515"/>
          <a:stretch/>
        </p:blipFill>
        <p:spPr>
          <a:xfrm>
            <a:off x="0" y="645375"/>
            <a:ext cx="3087949" cy="3852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04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1F006E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429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1435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  <a:cs typeface="Lexend Deca" panose="020B0604020202020204" charset="-78"/>
              </a:rPr>
              <a:t>Retail Banking System</a:t>
            </a:r>
            <a:br>
              <a:rPr lang="e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  <a:cs typeface="Lexend Deca" panose="020B0604020202020204" charset="-78"/>
              </a:rPr>
            </a:br>
            <a: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  <a:cs typeface="Lexend Deca" panose="020B0604020202020204" charset="-78"/>
              </a:rPr>
              <a:t>Guided By : Ramanuj das </a:t>
            </a:r>
            <a:b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  <a:cs typeface="Lexend Deca" panose="020B0604020202020204" charset="-78"/>
              </a:rPr>
            </a:br>
            <a: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  <a:cs typeface="Lexend Deca" panose="020B0604020202020204" charset="-78"/>
              </a:rPr>
              <a:t>Mentored by : jeyakumar kr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 Caps" panose="04070805081001020A01" pitchFamily="82" charset="0"/>
              <a:cs typeface="Lexend Deca" panose="020B0604020202020204" charset="-78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434346" y="270955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Modern Love" panose="04090805081005020601" pitchFamily="82" charset="0"/>
              </a:rPr>
              <a:t>Rules Microservice</a:t>
            </a:r>
            <a:endParaRPr sz="3600" dirty="0">
              <a:latin typeface="Modern Love" panose="04090805081005020601" pitchFamily="82" charset="0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34346" y="1637792"/>
            <a:ext cx="4021800" cy="28911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4"/>
                </a:solidFill>
                <a:latin typeface="Modern Love Caps" panose="04070805081001020A01" pitchFamily="82" charset="0"/>
              </a:rPr>
              <a:t>The Rules microservice will be responsible for interacting with a rules engine to evaluate certain rules that is applicable prior to performing transactions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4"/>
                </a:solidFill>
                <a:latin typeface="Modern Love Caps" panose="04070805081001020A01" pitchFamily="82" charset="0"/>
              </a:rPr>
              <a:t>Trigger – Invoked from Transaction service while performing a withdrawal or transfer, System generated event for applying service charges on accounts that do not comply with the min balance criteria. Invoked from a monthly running batch job</a:t>
            </a:r>
            <a:endParaRPr sz="1600" dirty="0">
              <a:solidFill>
                <a:schemeClr val="accent4"/>
              </a:solidFill>
              <a:latin typeface="Modern Love Caps" panose="04070805081001020A01" pitchFamily="82" charset="0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Google Shape;687;p48">
            <a:extLst>
              <a:ext uri="{FF2B5EF4-FFF2-40B4-BE49-F238E27FC236}">
                <a16:creationId xmlns:a16="http://schemas.microsoft.com/office/drawing/2014/main" id="{9B38787A-FEB4-4BCE-801F-9848701812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1515">
            <a:off x="5246912" y="628652"/>
            <a:ext cx="2235739" cy="236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849086" y="579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dern Love" panose="04090805081005020601" pitchFamily="82" charset="0"/>
              </a:rPr>
              <a:t>Transaction Microservice</a:t>
            </a:r>
            <a:endParaRPr sz="4000" dirty="0">
              <a:latin typeface="Modern Love" panose="04090805081005020601" pitchFamily="82" charset="0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489857" y="1508250"/>
            <a:ext cx="4180114" cy="3368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4"/>
                </a:solidFill>
                <a:latin typeface="Modern Love Caps" panose="04070805081001020A01" pitchFamily="82" charset="0"/>
                <a:sym typeface="Muli"/>
              </a:rPr>
              <a:t>The Transactions microservice will be responsible for performing all transactions within the Retail banking app like Deposits, Withdrawal, Transfers.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4"/>
                </a:solidFill>
                <a:latin typeface="Modern Love Caps" panose="04070805081001020A01" pitchFamily="82" charset="0"/>
                <a:sym typeface="Muli"/>
              </a:rPr>
              <a:t>The service is responsible for checking business rules &amp;propagating transaction contexts to Entities participating in the transaction.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4"/>
                </a:solidFill>
                <a:latin typeface="Modern Love Caps" panose="04070805081001020A01" pitchFamily="82" charset="0"/>
                <a:sym typeface="Muli"/>
              </a:rPr>
              <a:t>This service in turn will invoke behavior on the Account service</a:t>
            </a:r>
            <a:endParaRPr sz="1800" b="1" dirty="0">
              <a:solidFill>
                <a:schemeClr val="accent4"/>
              </a:solidFill>
              <a:latin typeface="Modern Love Caps" panose="04070805081001020A01" pitchFamily="82" charset="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81963-5D1C-4E96-BABC-C26A7C610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690" y="1925091"/>
            <a:ext cx="2861418" cy="16998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9C08A2-C732-4092-A4CC-88D6A50E1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177" y="1925091"/>
            <a:ext cx="2806931" cy="14631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296219" y="457200"/>
            <a:ext cx="3622412" cy="458471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Modern Love" panose="04090805081005020601" pitchFamily="82" charset="0"/>
                <a:ea typeface="Lexend Deca"/>
                <a:cs typeface="Lexend Deca"/>
                <a:sym typeface="Lexend Deca"/>
              </a:rPr>
              <a:t>Retail Banking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Modern Love" panose="04090805081005020601" pitchFamily="82" charset="0"/>
                <a:ea typeface="Lexend Deca"/>
                <a:cs typeface="Lexend Deca"/>
                <a:sym typeface="Lexend Deca"/>
              </a:rPr>
              <a:t>Web Portal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accent4"/>
                </a:solidFill>
                <a:latin typeface="Modern Love Caps" panose="04070805081001020A01" pitchFamily="82" charset="0"/>
                <a:cs typeface="Sakkal Majalla" panose="02000000000000000000" pitchFamily="2" charset="-78"/>
                <a:sym typeface="Lexend Deca"/>
              </a:rPr>
              <a:t>This is the client based Angular application which allows members to login.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accent4"/>
                </a:solidFill>
                <a:latin typeface="Modern Love Caps" panose="04070805081001020A01" pitchFamily="82" charset="0"/>
                <a:cs typeface="Sakkal Majalla" panose="02000000000000000000" pitchFamily="2" charset="-78"/>
                <a:sym typeface="Lexend Deca"/>
              </a:rPr>
              <a:t>On successful login, it asks for customer/employee details.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accent4"/>
                </a:solidFill>
                <a:latin typeface="Modern Love Caps" panose="04070805081001020A01" pitchFamily="82" charset="0"/>
                <a:cs typeface="Sakkal Majalla" panose="02000000000000000000" pitchFamily="2" charset="-78"/>
                <a:sym typeface="Lexend Deca"/>
              </a:rPr>
              <a:t>Invokes the account &amp; customer microservice to get the details.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accent4"/>
                </a:solidFill>
                <a:latin typeface="Modern Love Caps" panose="04070805081001020A01" pitchFamily="82" charset="0"/>
                <a:cs typeface="Sakkal Majalla" panose="02000000000000000000" pitchFamily="2" charset="-78"/>
                <a:sym typeface="Lexend Deca"/>
              </a:rPr>
              <a:t>Validates the data.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accent4"/>
                </a:solidFill>
                <a:latin typeface="Modern Love Caps" panose="04070805081001020A01" pitchFamily="82" charset="0"/>
                <a:cs typeface="Sakkal Majalla" panose="02000000000000000000" pitchFamily="2" charset="-78"/>
                <a:sym typeface="Lexend Deca"/>
              </a:rPr>
              <a:t>Displays processed transaction details.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14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9B92D7A-C89A-42DD-A410-AF1E4070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302" y="1220205"/>
            <a:ext cx="3993498" cy="2557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E3A7248-89BF-46F8-B8E6-EA2E0382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48" y="538244"/>
            <a:ext cx="6585132" cy="3857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oogle Shape;356;p34">
            <a:extLst>
              <a:ext uri="{FF2B5EF4-FFF2-40B4-BE49-F238E27FC236}">
                <a16:creationId xmlns:a16="http://schemas.microsoft.com/office/drawing/2014/main" id="{CDB33E0D-7C03-4C89-A236-CC9F84294AE2}"/>
              </a:ext>
            </a:extLst>
          </p:cNvPr>
          <p:cNvGrpSpPr/>
          <p:nvPr/>
        </p:nvGrpSpPr>
        <p:grpSpPr>
          <a:xfrm>
            <a:off x="272143" y="283029"/>
            <a:ext cx="8371114" cy="4572000"/>
            <a:chOff x="1177450" y="241631"/>
            <a:chExt cx="6173152" cy="3616776"/>
          </a:xfrm>
        </p:grpSpPr>
        <p:sp>
          <p:nvSpPr>
            <p:cNvPr id="9" name="Google Shape;357;p34">
              <a:extLst>
                <a:ext uri="{FF2B5EF4-FFF2-40B4-BE49-F238E27FC236}">
                  <a16:creationId xmlns:a16="http://schemas.microsoft.com/office/drawing/2014/main" id="{212BD44A-5272-4FE7-8FC6-C7FF6624AC5D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58;p34">
              <a:extLst>
                <a:ext uri="{FF2B5EF4-FFF2-40B4-BE49-F238E27FC236}">
                  <a16:creationId xmlns:a16="http://schemas.microsoft.com/office/drawing/2014/main" id="{B0AB4DC7-DE88-40DA-B4EE-5E54D6683704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59;p34">
              <a:extLst>
                <a:ext uri="{FF2B5EF4-FFF2-40B4-BE49-F238E27FC236}">
                  <a16:creationId xmlns:a16="http://schemas.microsoft.com/office/drawing/2014/main" id="{80ACE3FD-27C2-4411-A02B-245E197B288A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0;p34">
              <a:extLst>
                <a:ext uri="{FF2B5EF4-FFF2-40B4-BE49-F238E27FC236}">
                  <a16:creationId xmlns:a16="http://schemas.microsoft.com/office/drawing/2014/main" id="{C37D954F-6A1B-4EF9-A186-B1EC057D27EB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90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6A3D078-366F-4C3E-9F49-72A013FB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83" y="493008"/>
            <a:ext cx="6597720" cy="3857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oogle Shape;356;p34">
            <a:extLst>
              <a:ext uri="{FF2B5EF4-FFF2-40B4-BE49-F238E27FC236}">
                <a16:creationId xmlns:a16="http://schemas.microsoft.com/office/drawing/2014/main" id="{1BCA3C2B-73D7-43C9-A877-2DA64CC0BAE4}"/>
              </a:ext>
            </a:extLst>
          </p:cNvPr>
          <p:cNvGrpSpPr/>
          <p:nvPr/>
        </p:nvGrpSpPr>
        <p:grpSpPr>
          <a:xfrm>
            <a:off x="272143" y="283029"/>
            <a:ext cx="8371114" cy="4572000"/>
            <a:chOff x="1177450" y="241631"/>
            <a:chExt cx="6173152" cy="3616776"/>
          </a:xfrm>
        </p:grpSpPr>
        <p:sp>
          <p:nvSpPr>
            <p:cNvPr id="7" name="Google Shape;357;p34">
              <a:extLst>
                <a:ext uri="{FF2B5EF4-FFF2-40B4-BE49-F238E27FC236}">
                  <a16:creationId xmlns:a16="http://schemas.microsoft.com/office/drawing/2014/main" id="{D5D621C7-321A-4EB4-BFCC-E39313895367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58;p34">
              <a:extLst>
                <a:ext uri="{FF2B5EF4-FFF2-40B4-BE49-F238E27FC236}">
                  <a16:creationId xmlns:a16="http://schemas.microsoft.com/office/drawing/2014/main" id="{10248A99-2B43-44C2-8E9A-83DE361A50C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59;p34">
              <a:extLst>
                <a:ext uri="{FF2B5EF4-FFF2-40B4-BE49-F238E27FC236}">
                  <a16:creationId xmlns:a16="http://schemas.microsoft.com/office/drawing/2014/main" id="{D793AFD9-BF23-49EF-A6E7-32F9D9C764AF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0;p34">
              <a:extLst>
                <a:ext uri="{FF2B5EF4-FFF2-40B4-BE49-F238E27FC236}">
                  <a16:creationId xmlns:a16="http://schemas.microsoft.com/office/drawing/2014/main" id="{ADDA63A1-A7D5-4A55-A2C0-F379CF3518EE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59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13B1513-B920-4510-AD20-D46A2134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412512"/>
            <a:ext cx="6786872" cy="393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oogle Shape;356;p34">
            <a:extLst>
              <a:ext uri="{FF2B5EF4-FFF2-40B4-BE49-F238E27FC236}">
                <a16:creationId xmlns:a16="http://schemas.microsoft.com/office/drawing/2014/main" id="{5CD9F0D9-02F3-4202-B6F1-DE69C96AE208}"/>
              </a:ext>
            </a:extLst>
          </p:cNvPr>
          <p:cNvGrpSpPr/>
          <p:nvPr/>
        </p:nvGrpSpPr>
        <p:grpSpPr>
          <a:xfrm>
            <a:off x="272142" y="141514"/>
            <a:ext cx="8757141" cy="4713515"/>
            <a:chOff x="1177450" y="241631"/>
            <a:chExt cx="6173152" cy="3616776"/>
          </a:xfrm>
        </p:grpSpPr>
        <p:sp>
          <p:nvSpPr>
            <p:cNvPr id="13" name="Google Shape;357;p34">
              <a:extLst>
                <a:ext uri="{FF2B5EF4-FFF2-40B4-BE49-F238E27FC236}">
                  <a16:creationId xmlns:a16="http://schemas.microsoft.com/office/drawing/2014/main" id="{71EC47FB-06AC-4491-B9E2-C3D4D3E8E42F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8;p34">
              <a:extLst>
                <a:ext uri="{FF2B5EF4-FFF2-40B4-BE49-F238E27FC236}">
                  <a16:creationId xmlns:a16="http://schemas.microsoft.com/office/drawing/2014/main" id="{EBBEC7F7-58C3-40A5-B66C-D1930B958535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9;p34">
              <a:extLst>
                <a:ext uri="{FF2B5EF4-FFF2-40B4-BE49-F238E27FC236}">
                  <a16:creationId xmlns:a16="http://schemas.microsoft.com/office/drawing/2014/main" id="{539B8013-6792-4FA1-A215-C7124DD1AAD2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0;p34">
              <a:extLst>
                <a:ext uri="{FF2B5EF4-FFF2-40B4-BE49-F238E27FC236}">
                  <a16:creationId xmlns:a16="http://schemas.microsoft.com/office/drawing/2014/main" id="{443BD667-1056-427D-92EF-A5C65F2A4D78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509EAC1-5844-458F-8961-3661AA75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10" y="411938"/>
            <a:ext cx="6750747" cy="393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oogle Shape;356;p34">
            <a:extLst>
              <a:ext uri="{FF2B5EF4-FFF2-40B4-BE49-F238E27FC236}">
                <a16:creationId xmlns:a16="http://schemas.microsoft.com/office/drawing/2014/main" id="{13644A34-1841-4439-9175-4D1096A889BB}"/>
              </a:ext>
            </a:extLst>
          </p:cNvPr>
          <p:cNvGrpSpPr/>
          <p:nvPr/>
        </p:nvGrpSpPr>
        <p:grpSpPr>
          <a:xfrm>
            <a:off x="272143" y="163286"/>
            <a:ext cx="8621486" cy="4691743"/>
            <a:chOff x="1177450" y="241631"/>
            <a:chExt cx="6173152" cy="3616776"/>
          </a:xfrm>
        </p:grpSpPr>
        <p:sp>
          <p:nvSpPr>
            <p:cNvPr id="7" name="Google Shape;357;p34">
              <a:extLst>
                <a:ext uri="{FF2B5EF4-FFF2-40B4-BE49-F238E27FC236}">
                  <a16:creationId xmlns:a16="http://schemas.microsoft.com/office/drawing/2014/main" id="{AEAD3C1A-F74C-4BC2-A057-D4F852049C80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58;p34">
              <a:extLst>
                <a:ext uri="{FF2B5EF4-FFF2-40B4-BE49-F238E27FC236}">
                  <a16:creationId xmlns:a16="http://schemas.microsoft.com/office/drawing/2014/main" id="{500A5FCB-BE41-4153-9668-C4443BAC43E1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59;p34">
              <a:extLst>
                <a:ext uri="{FF2B5EF4-FFF2-40B4-BE49-F238E27FC236}">
                  <a16:creationId xmlns:a16="http://schemas.microsoft.com/office/drawing/2014/main" id="{4F1CB6C6-6B2F-431E-A688-1918504C157C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0;p34">
              <a:extLst>
                <a:ext uri="{FF2B5EF4-FFF2-40B4-BE49-F238E27FC236}">
                  <a16:creationId xmlns:a16="http://schemas.microsoft.com/office/drawing/2014/main" id="{4587BD9F-4CED-4B09-AE56-26645202E189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03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9B96C2-EB90-4137-92A2-C2F81CA8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44" y="350700"/>
            <a:ext cx="6817762" cy="3992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oogle Shape;356;p34">
            <a:extLst>
              <a:ext uri="{FF2B5EF4-FFF2-40B4-BE49-F238E27FC236}">
                <a16:creationId xmlns:a16="http://schemas.microsoft.com/office/drawing/2014/main" id="{03294F05-5E56-4A8C-AB94-99481FC1CD86}"/>
              </a:ext>
            </a:extLst>
          </p:cNvPr>
          <p:cNvGrpSpPr/>
          <p:nvPr/>
        </p:nvGrpSpPr>
        <p:grpSpPr>
          <a:xfrm>
            <a:off x="114716" y="87086"/>
            <a:ext cx="8746255" cy="4767943"/>
            <a:chOff x="1177450" y="241631"/>
            <a:chExt cx="6173152" cy="3616776"/>
          </a:xfrm>
        </p:grpSpPr>
        <p:sp>
          <p:nvSpPr>
            <p:cNvPr id="11" name="Google Shape;357;p34">
              <a:extLst>
                <a:ext uri="{FF2B5EF4-FFF2-40B4-BE49-F238E27FC236}">
                  <a16:creationId xmlns:a16="http://schemas.microsoft.com/office/drawing/2014/main" id="{0499EDED-889C-4004-8E0E-3EFDD6553A73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8;p34">
              <a:extLst>
                <a:ext uri="{FF2B5EF4-FFF2-40B4-BE49-F238E27FC236}">
                  <a16:creationId xmlns:a16="http://schemas.microsoft.com/office/drawing/2014/main" id="{12EF8F01-647F-4DB4-AC1C-6FB1114EB931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9;p34">
              <a:extLst>
                <a:ext uri="{FF2B5EF4-FFF2-40B4-BE49-F238E27FC236}">
                  <a16:creationId xmlns:a16="http://schemas.microsoft.com/office/drawing/2014/main" id="{2921622C-9BD8-4960-968C-E7A8F024E854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0;p34">
              <a:extLst>
                <a:ext uri="{FF2B5EF4-FFF2-40B4-BE49-F238E27FC236}">
                  <a16:creationId xmlns:a16="http://schemas.microsoft.com/office/drawing/2014/main" id="{073F44AB-4B17-4BC5-832B-42D000DE0CD7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1153887" y="1088571"/>
            <a:ext cx="6553200" cy="3766458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59FDA8-4A92-4808-8A45-42EF493F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13" y="1290114"/>
            <a:ext cx="5072743" cy="3173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8D6179-2CD2-4C4E-BAB0-ACA4C613946F}"/>
              </a:ext>
            </a:extLst>
          </p:cNvPr>
          <p:cNvSpPr txBox="1"/>
          <p:nvPr/>
        </p:nvSpPr>
        <p:spPr>
          <a:xfrm>
            <a:off x="1456081" y="289198"/>
            <a:ext cx="559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Grunge" panose="04070805081005020601" pitchFamily="82" charset="0"/>
              </a:rPr>
              <a:t>AWS DEPLOYMENT</a:t>
            </a:r>
          </a:p>
        </p:txBody>
      </p:sp>
    </p:spTree>
    <p:extLst>
      <p:ext uri="{BB962C8B-B14F-4D97-AF65-F5344CB8AC3E}">
        <p14:creationId xmlns:p14="http://schemas.microsoft.com/office/powerpoint/2010/main" val="188555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72143" y="283029"/>
            <a:ext cx="8371114" cy="4572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71AC303-843A-4B9E-8F03-E4DA6FD5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91" y="504859"/>
            <a:ext cx="6508318" cy="3845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77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>
            <a:spLocks noGrp="1"/>
          </p:cNvSpPr>
          <p:nvPr>
            <p:ph type="title"/>
          </p:nvPr>
        </p:nvSpPr>
        <p:spPr>
          <a:xfrm>
            <a:off x="1098963" y="109139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Team </a:t>
            </a:r>
            <a:r>
              <a:rPr lang="en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Members</a:t>
            </a:r>
            <a:endParaRPr sz="4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 Caps" panose="04070805081001020A01" pitchFamily="82" charset="0"/>
            </a:endParaRPr>
          </a:p>
        </p:txBody>
      </p:sp>
      <p:sp>
        <p:nvSpPr>
          <p:cNvPr id="566" name="Google Shape;566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68" name="Google Shape;568;p45"/>
          <p:cNvSpPr txBox="1"/>
          <p:nvPr/>
        </p:nvSpPr>
        <p:spPr>
          <a:xfrm>
            <a:off x="359173" y="2965786"/>
            <a:ext cx="1484176" cy="5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odern Love Caps" panose="020B0604020202020204" pitchFamily="82" charset="0"/>
                <a:ea typeface="Muli"/>
                <a:cs typeface="Muli"/>
                <a:sym typeface="Muli"/>
              </a:rPr>
              <a:t>Akshay Kumar</a:t>
            </a:r>
            <a:br>
              <a:rPr lang="en" sz="2400" dirty="0">
                <a:solidFill>
                  <a:schemeClr val="lt1"/>
                </a:solidFill>
                <a:latin typeface="Modern Love Caps" panose="020B0604020202020204" pitchFamily="82" charset="0"/>
                <a:ea typeface="Muli"/>
                <a:cs typeface="Muli"/>
                <a:sym typeface="Muli"/>
              </a:rPr>
            </a:br>
            <a:r>
              <a:rPr lang="en-IN" sz="1200" dirty="0">
                <a:solidFill>
                  <a:schemeClr val="lt1"/>
                </a:solidFill>
                <a:latin typeface="Modern Love Caps" panose="020B0604020202020204" pitchFamily="82" charset="0"/>
                <a:ea typeface="Muli"/>
                <a:cs typeface="Muli"/>
                <a:sym typeface="Muli"/>
              </a:rPr>
              <a:t>LEADER</a:t>
            </a:r>
            <a:endParaRPr sz="2800" dirty="0">
              <a:solidFill>
                <a:schemeClr val="lt1"/>
              </a:solidFill>
              <a:latin typeface="Modern Love Caps" panose="020B0604020202020204" pitchFamily="82" charset="0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1924016" y="301637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Prashant kumar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Member</a:t>
            </a:r>
            <a:endParaRPr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3462978" y="301637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Adarsh raj</a:t>
            </a:r>
            <a:endParaRPr lang="en-IN" sz="2000"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Member</a:t>
            </a:r>
            <a:endParaRPr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74" name="Google Shape;574;p45"/>
          <p:cNvSpPr txBox="1"/>
          <p:nvPr/>
        </p:nvSpPr>
        <p:spPr>
          <a:xfrm>
            <a:off x="5181600" y="3016379"/>
            <a:ext cx="1637239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Chandra Mani Pandey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Member</a:t>
            </a:r>
            <a:endParaRPr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Google Shape;574;p45">
            <a:extLst>
              <a:ext uri="{FF2B5EF4-FFF2-40B4-BE49-F238E27FC236}">
                <a16:creationId xmlns:a16="http://schemas.microsoft.com/office/drawing/2014/main" id="{5DB92DE8-3022-4EC7-8F87-8EF6AAFAF6C9}"/>
              </a:ext>
            </a:extLst>
          </p:cNvPr>
          <p:cNvSpPr txBox="1"/>
          <p:nvPr/>
        </p:nvSpPr>
        <p:spPr>
          <a:xfrm>
            <a:off x="6818839" y="30283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Sakkal Majalla" panose="020B0604020202020204" pitchFamily="2" charset="-78"/>
                <a:sym typeface="Muli"/>
              </a:rPr>
              <a:t>Mihir Raj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Sakkal Majalla" panose="020B0604020202020204" pitchFamily="2" charset="-78"/>
                <a:sym typeface="Muli"/>
              </a:rPr>
              <a:t>Member</a:t>
            </a:r>
            <a:endParaRPr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Sakkal Majalla" panose="020B0604020202020204" pitchFamily="2" charset="-78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 descr="A picture containing toy, vector graphics, sushi, doll&#10;&#10;Description automatically generated">
            <a:extLst>
              <a:ext uri="{FF2B5EF4-FFF2-40B4-BE49-F238E27FC236}">
                <a16:creationId xmlns:a16="http://schemas.microsoft.com/office/drawing/2014/main" id="{8D4C8B8E-B4A9-484F-B2F3-80640773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814" y="1659297"/>
            <a:ext cx="1036829" cy="1036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 descr="A picture containing toy, vector graphics, sushi, doll&#10;&#10;Description automatically generated">
            <a:extLst>
              <a:ext uri="{FF2B5EF4-FFF2-40B4-BE49-F238E27FC236}">
                <a16:creationId xmlns:a16="http://schemas.microsoft.com/office/drawing/2014/main" id="{A788097F-AEC9-4714-8057-2779D079A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99" y="1659297"/>
            <a:ext cx="1036829" cy="1036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 descr="A picture containing toy, vector graphics, sushi, doll&#10;&#10;Description automatically generated">
            <a:extLst>
              <a:ext uri="{FF2B5EF4-FFF2-40B4-BE49-F238E27FC236}">
                <a16:creationId xmlns:a16="http://schemas.microsoft.com/office/drawing/2014/main" id="{AD26A0F8-CBE6-4491-A56D-261FE725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67" y="1659297"/>
            <a:ext cx="1036829" cy="1036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 descr="A picture containing toy, vector graphics, sushi, doll&#10;&#10;Description automatically generated">
            <a:extLst>
              <a:ext uri="{FF2B5EF4-FFF2-40B4-BE49-F238E27FC236}">
                <a16:creationId xmlns:a16="http://schemas.microsoft.com/office/drawing/2014/main" id="{EF96DDD1-7DA5-4E02-9EE0-8F58E734A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96" y="1659296"/>
            <a:ext cx="1036829" cy="1036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Google Shape;689;p48">
            <a:extLst>
              <a:ext uri="{FF2B5EF4-FFF2-40B4-BE49-F238E27FC236}">
                <a16:creationId xmlns:a16="http://schemas.microsoft.com/office/drawing/2014/main" id="{99E39C64-A719-4DC5-9B20-8A52E71771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345" y="131991"/>
            <a:ext cx="836651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picture containing toy, vector graphics, sushi, doll&#10;&#10;Description automatically generated">
            <a:extLst>
              <a:ext uri="{FF2B5EF4-FFF2-40B4-BE49-F238E27FC236}">
                <a16:creationId xmlns:a16="http://schemas.microsoft.com/office/drawing/2014/main" id="{9D0C93EF-15F1-4875-BA40-FBE23216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29" y="1659295"/>
            <a:ext cx="1036829" cy="1036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72143" y="283029"/>
            <a:ext cx="8371114" cy="4572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2615711-D0F0-43D9-9F5F-567A4D111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83" y="540022"/>
            <a:ext cx="6551860" cy="381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41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 One"/>
                <a:sym typeface="Fredoka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 One"/>
              <a:sym typeface="Fredoka One"/>
            </a:endParaRPr>
          </a:p>
        </p:txBody>
      </p:sp>
      <p:sp>
        <p:nvSpPr>
          <p:cNvPr id="5" name="Google Shape;1446;p52">
            <a:extLst>
              <a:ext uri="{FF2B5EF4-FFF2-40B4-BE49-F238E27FC236}">
                <a16:creationId xmlns:a16="http://schemas.microsoft.com/office/drawing/2014/main" id="{07A518D7-F833-43DA-9345-7FC70136AA28}"/>
              </a:ext>
            </a:extLst>
          </p:cNvPr>
          <p:cNvSpPr txBox="1"/>
          <p:nvPr/>
        </p:nvSpPr>
        <p:spPr>
          <a:xfrm>
            <a:off x="2401500" y="1599852"/>
            <a:ext cx="6931800" cy="143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434343"/>
                </a:solidFill>
                <a:latin typeface="Modern Love Grunge" panose="04070805081005020601" pitchFamily="82" charset="0"/>
                <a:ea typeface="Montserrat"/>
                <a:cs typeface="Montserrat"/>
                <a:sym typeface="Montserrat"/>
              </a:rPr>
              <a:t>THANK YOU !</a:t>
            </a:r>
            <a:endParaRPr sz="4400" b="1" dirty="0">
              <a:solidFill>
                <a:srgbClr val="434343"/>
              </a:solidFill>
              <a:latin typeface="Modern Love Grunge" panose="04070805081005020601" pitchFamily="82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1434839" y="145848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</a:rPr>
              <a:t>Roadmap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" panose="04090805081005020601" pitchFamily="82" charset="0"/>
            </a:endParaRPr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DESIGN</a:t>
            </a:r>
            <a:r>
              <a:rPr lang="en-IN" sz="9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9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4142452" y="3758594"/>
            <a:ext cx="202807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AWS CLOUD DEPLOYMENT</a:t>
            </a:r>
            <a:endParaRPr sz="1600"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6598964" y="3758594"/>
            <a:ext cx="141292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PRESENTATION</a:t>
            </a:r>
            <a:endParaRPr sz="1600"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3474964" y="1501119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UNIT TESTING</a:t>
            </a:r>
            <a:endParaRPr sz="1600"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5435989" y="1496864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E2E TESTING</a:t>
            </a:r>
            <a:endParaRPr sz="1600"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Muli"/>
              <a:sym typeface="Muli"/>
            </a:endParaRPr>
          </a:p>
        </p:txBody>
      </p:sp>
      <p:sp>
        <p:nvSpPr>
          <p:cNvPr id="30" name="Google Shape;466;p40">
            <a:extLst>
              <a:ext uri="{FF2B5EF4-FFF2-40B4-BE49-F238E27FC236}">
                <a16:creationId xmlns:a16="http://schemas.microsoft.com/office/drawing/2014/main" id="{F7A9C65B-424D-4CF0-808C-FA6C63746D32}"/>
              </a:ext>
            </a:extLst>
          </p:cNvPr>
          <p:cNvSpPr txBox="1"/>
          <p:nvPr/>
        </p:nvSpPr>
        <p:spPr>
          <a:xfrm>
            <a:off x="2427614" y="377532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rPr>
              <a:t>CODING</a:t>
            </a:r>
            <a:endParaRPr sz="1800" dirty="0">
              <a:solidFill>
                <a:schemeClr val="lt1"/>
              </a:solidFill>
              <a:latin typeface="Modern Love Caps" panose="04070805081001020A01" pitchFamily="82" charset="0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1030577" y="174700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AGENDA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 Caps" panose="04070805081001020A01" pitchFamily="82" charset="0"/>
            </a:endParaRPr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5719564" y="2657418"/>
            <a:ext cx="3936065" cy="1881581"/>
            <a:chOff x="6038025" y="2689720"/>
            <a:chExt cx="2469661" cy="1293705"/>
          </a:xfrm>
        </p:grpSpPr>
        <p:cxnSp>
          <p:nvCxnSpPr>
            <p:cNvPr id="268" name="Google Shape;268;p29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29"/>
            <p:cNvSpPr txBox="1"/>
            <p:nvPr/>
          </p:nvSpPr>
          <p:spPr>
            <a:xfrm>
              <a:off x="6640486" y="2689720"/>
              <a:ext cx="1867200" cy="1293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dirty="0">
                  <a:solidFill>
                    <a:schemeClr val="lt1"/>
                  </a:solidFill>
                  <a:latin typeface="Modern Love Caps" panose="04070805081001020A01" pitchFamily="82" charset="0"/>
                  <a:ea typeface="Muli"/>
                  <a:cs typeface="Muli"/>
                  <a:sym typeface="Muli"/>
                </a:rPr>
                <a:t>DEPLOYMENT</a:t>
              </a:r>
              <a:endParaRPr sz="1100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6399017" y="3156109"/>
              <a:ext cx="238867" cy="343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-520812" y="1911304"/>
            <a:ext cx="3826993" cy="1759931"/>
            <a:chOff x="636321" y="1844098"/>
            <a:chExt cx="2994729" cy="1384500"/>
          </a:xfrm>
        </p:grpSpPr>
        <p:sp>
          <p:nvSpPr>
            <p:cNvPr id="273" name="Google Shape;273;p29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dirty="0">
                  <a:solidFill>
                    <a:schemeClr val="lt1"/>
                  </a:solidFill>
                  <a:latin typeface="Modern Love Caps" panose="04070805081001020A01" pitchFamily="82" charset="0"/>
                  <a:ea typeface="Muli"/>
                  <a:cs typeface="Muli"/>
                  <a:sym typeface="Muli"/>
                </a:rPr>
                <a:t>M</a:t>
              </a:r>
              <a:r>
                <a:rPr lang="en" sz="2400" dirty="0">
                  <a:solidFill>
                    <a:schemeClr val="lt1"/>
                  </a:solidFill>
                  <a:latin typeface="Modern Love Caps" panose="04070805081001020A01" pitchFamily="82" charset="0"/>
                  <a:ea typeface="Muli"/>
                  <a:cs typeface="Muli"/>
                  <a:sym typeface="Muli"/>
                </a:rPr>
                <a:t>ODULES</a:t>
              </a:r>
              <a:endParaRPr sz="2400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74" name="Google Shape;274;p29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29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4528739" y="712590"/>
            <a:ext cx="4119995" cy="2524377"/>
            <a:chOff x="4908100" y="805513"/>
            <a:chExt cx="3871415" cy="1772188"/>
          </a:xfrm>
        </p:grpSpPr>
        <p:cxnSp>
          <p:nvCxnSpPr>
            <p:cNvPr id="278" name="Google Shape;278;p29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9" name="Google Shape;279;p29"/>
            <p:cNvSpPr txBox="1"/>
            <p:nvPr/>
          </p:nvSpPr>
          <p:spPr>
            <a:xfrm>
              <a:off x="6490657" y="805513"/>
              <a:ext cx="2288858" cy="1772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dirty="0">
                  <a:solidFill>
                    <a:schemeClr val="lt1"/>
                  </a:solidFill>
                  <a:latin typeface="Modern Love Caps" panose="04070805081001020A01" pitchFamily="82" charset="0"/>
                  <a:ea typeface="Muli"/>
                  <a:cs typeface="Muli"/>
                  <a:sym typeface="Muli"/>
                </a:rPr>
                <a:t>INTRODUCATION &amp; DESIGNS</a:t>
              </a:r>
              <a:endParaRPr sz="1100" dirty="0">
                <a:solidFill>
                  <a:schemeClr val="lt1"/>
                </a:solidFill>
                <a:latin typeface="Modern Love Caps" panose="04070805081001020A01" pitchFamily="8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2"/>
          </a:xfrm>
        </p:grpSpPr>
        <p:sp>
          <p:nvSpPr>
            <p:cNvPr id="283" name="Google Shape;283;p2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4" name="Google Shape;284;p2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5" name="Google Shape;285;p2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6" name="Google Shape;286;p2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7" name="Google Shape;287;p2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8" name="Google Shape;288;p2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9" name="Google Shape;289;p2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0" name="Google Shape;290;p2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31" name="Google Shape;681;p48">
            <a:extLst>
              <a:ext uri="{FF2B5EF4-FFF2-40B4-BE49-F238E27FC236}">
                <a16:creationId xmlns:a16="http://schemas.microsoft.com/office/drawing/2014/main" id="{59D1832C-DDC6-4EE3-986F-CA1D46438B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383" y="216981"/>
            <a:ext cx="282577" cy="8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26349" y="304711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DESCRIPTION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 Caps" panose="04070805081001020A01" pitchFamily="82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ED9E9-F789-4C2C-AD6C-71C630C126D1}"/>
              </a:ext>
            </a:extLst>
          </p:cNvPr>
          <p:cNvSpPr txBox="1"/>
          <p:nvPr/>
        </p:nvSpPr>
        <p:spPr>
          <a:xfrm>
            <a:off x="426348" y="1464511"/>
            <a:ext cx="48944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This application aims to automate a portion of retail banking system.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 Caps" panose="04070805081001020A01" pitchFamily="8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This project covers JWT based Authentication,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      Customer &amp; Account creation, view account              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      </a:t>
            </a:r>
            <a:r>
              <a:rPr lang="en-IN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statements,display</a:t>
            </a: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 customer details and transaction       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      services as well.</a:t>
            </a:r>
          </a:p>
          <a:p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 Caps" panose="04070805081001020A01" pitchFamily="8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This application covers 4 microservices which is </a:t>
            </a:r>
            <a:r>
              <a:rPr lang="en-IN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Authentication,Account,Customer,Rules</a:t>
            </a: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 &amp; Transaction.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 Caps" panose="04070805081001020A01" pitchFamily="8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It also consists of client Angular application.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348343" y="185058"/>
            <a:ext cx="4223657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 Caps" panose="04070805081001020A01" pitchFamily="82" charset="0"/>
              </a:rPr>
              <a:t>APPLICATION DESIGN 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 Caps" panose="04070805081001020A01" pitchFamily="82" charset="0"/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BEBDA45-53E1-4659-9B83-CC4D68CBA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86" y="1099457"/>
            <a:ext cx="6291343" cy="3362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oogle Shape;356;p34">
            <a:extLst>
              <a:ext uri="{FF2B5EF4-FFF2-40B4-BE49-F238E27FC236}">
                <a16:creationId xmlns:a16="http://schemas.microsoft.com/office/drawing/2014/main" id="{9D9F1659-07AE-4D99-9636-844CE8B4F79C}"/>
              </a:ext>
            </a:extLst>
          </p:cNvPr>
          <p:cNvGrpSpPr/>
          <p:nvPr/>
        </p:nvGrpSpPr>
        <p:grpSpPr>
          <a:xfrm>
            <a:off x="555171" y="892629"/>
            <a:ext cx="8088086" cy="3962400"/>
            <a:chOff x="1177450" y="241631"/>
            <a:chExt cx="6173152" cy="3616776"/>
          </a:xfrm>
        </p:grpSpPr>
        <p:sp>
          <p:nvSpPr>
            <p:cNvPr id="7" name="Google Shape;357;p34">
              <a:extLst>
                <a:ext uri="{FF2B5EF4-FFF2-40B4-BE49-F238E27FC236}">
                  <a16:creationId xmlns:a16="http://schemas.microsoft.com/office/drawing/2014/main" id="{54FA2912-A56C-4F2A-824C-65DBB3B6A62D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58;p34">
              <a:extLst>
                <a:ext uri="{FF2B5EF4-FFF2-40B4-BE49-F238E27FC236}">
                  <a16:creationId xmlns:a16="http://schemas.microsoft.com/office/drawing/2014/main" id="{A1D30626-5492-458E-92F9-8E5B9FD6C622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59;p34">
              <a:extLst>
                <a:ext uri="{FF2B5EF4-FFF2-40B4-BE49-F238E27FC236}">
                  <a16:creationId xmlns:a16="http://schemas.microsoft.com/office/drawing/2014/main" id="{BE5D3F9E-80E9-4713-8852-4F3AE5993121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0;p34">
              <a:extLst>
                <a:ext uri="{FF2B5EF4-FFF2-40B4-BE49-F238E27FC236}">
                  <a16:creationId xmlns:a16="http://schemas.microsoft.com/office/drawing/2014/main" id="{9F7D23FF-34B4-481C-B43A-72D5C42548B7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457199" y="657602"/>
            <a:ext cx="5306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" panose="04090805081005020601" pitchFamily="82" charset="0"/>
              </a:rPr>
              <a:t>Authorization </a:t>
            </a:r>
            <a:br>
              <a:rPr lang="en" dirty="0">
                <a:latin typeface="Modern Love" panose="04090805081005020601" pitchFamily="82" charset="0"/>
              </a:rPr>
            </a:br>
            <a:r>
              <a:rPr lang="en" dirty="0">
                <a:latin typeface="Modern Love" panose="04090805081005020601" pitchFamily="82" charset="0"/>
              </a:rPr>
              <a:t>Microservice</a:t>
            </a:r>
            <a:endParaRPr dirty="0">
              <a:latin typeface="Modern Love" panose="04090805081005020601" pitchFamily="82" charset="0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435428" y="2169931"/>
            <a:ext cx="4714657" cy="25653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600" dirty="0">
                <a:latin typeface="Modern Love Caps" panose="04070805081001020A01" pitchFamily="82" charset="0"/>
              </a:rPr>
              <a:t>It has two mapping, one for authentication &amp; other one for validation.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600" dirty="0">
                <a:latin typeface="Modern Love Caps" panose="04070805081001020A01" pitchFamily="82" charset="0"/>
              </a:rPr>
              <a:t>The details of the user is passed to the authentication manager.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600" dirty="0">
                <a:latin typeface="Modern Love Caps" panose="04070805081001020A01" pitchFamily="82" charset="0"/>
              </a:rPr>
              <a:t>The user details service will load the data from H2 database.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600" dirty="0">
                <a:latin typeface="Modern Love Caps" panose="04070805081001020A01" pitchFamily="82" charset="0"/>
              </a:rPr>
              <a:t>JWT will next generate the token and then return it.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600" dirty="0">
                <a:latin typeface="Modern Love Caps" panose="04070805081001020A01" pitchFamily="82" charset="0"/>
              </a:rPr>
              <a:t>The token will be expired within stipulated amount of time after creation.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ctrTitle"/>
          </p:nvPr>
        </p:nvSpPr>
        <p:spPr>
          <a:xfrm>
            <a:off x="500742" y="494779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" panose="04090805081005020601" pitchFamily="82" charset="0"/>
              </a:rPr>
              <a:t>Account Microservice</a:t>
            </a:r>
            <a:endParaRPr dirty="0">
              <a:latin typeface="Modern Love" panose="04090805081005020601" pitchFamily="82" charset="0"/>
            </a:endParaRPr>
          </a:p>
        </p:txBody>
      </p:sp>
      <p:sp>
        <p:nvSpPr>
          <p:cNvPr id="393" name="Google Shape;393;p38"/>
          <p:cNvSpPr txBox="1">
            <a:spLocks noGrp="1"/>
          </p:cNvSpPr>
          <p:nvPr>
            <p:ph type="subTitle" idx="1"/>
          </p:nvPr>
        </p:nvSpPr>
        <p:spPr>
          <a:xfrm>
            <a:off x="308100" y="1892996"/>
            <a:ext cx="4263900" cy="29076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Modern Love Caps" panose="04070805081001020A01" pitchFamily="82" charset="0"/>
              </a:rPr>
              <a:t>For Creating an Account for a Customer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Modern Love Caps" panose="04070805081001020A01" pitchFamily="8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Modern Love Caps" panose="04070805081001020A01" pitchFamily="82" charset="0"/>
              </a:rPr>
              <a:t>Fetching Accounts related to a Customer as a summary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Modern Love Caps" panose="04070805081001020A01" pitchFamily="8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Modern Love Caps" panose="04070805081001020A01" pitchFamily="82" charset="0"/>
              </a:rPr>
              <a:t>Fetching account statement for a particular customer based on a date range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Modern Love Caps" panose="04070805081001020A01" pitchFamily="8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Modern Love Caps" panose="04070805081001020A01" pitchFamily="82" charset="0"/>
              </a:rPr>
              <a:t>Depositing to a customer’s account</a:t>
            </a:r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976" y="1373675"/>
            <a:ext cx="1519400" cy="1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53163" y="903549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dern Love" panose="04090805081005020601" pitchFamily="82" charset="0"/>
              </a:rPr>
              <a:t>Customer Microservice</a:t>
            </a:r>
            <a:endParaRPr sz="4000" dirty="0">
              <a:latin typeface="Modern Love" panose="04090805081005020601" pitchFamily="82" charset="0"/>
            </a:endParaRPr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74897" y="2280276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4"/>
                </a:solidFill>
                <a:latin typeface="Modern Love Caps" panose="04070805081001020A01" pitchFamily="82" charset="0"/>
                <a:sym typeface="Muli"/>
              </a:rPr>
              <a:t>For Creating a customer profile based on the details provided by the customer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4"/>
                </a:solidFill>
                <a:latin typeface="Modern Love Caps" panose="04070805081001020A01" pitchFamily="82" charset="0"/>
                <a:sym typeface="Muli"/>
              </a:rPr>
              <a:t> Displaying customer’s profile</a:t>
            </a:r>
            <a:endParaRPr sz="2000" dirty="0">
              <a:solidFill>
                <a:schemeClr val="accent4"/>
              </a:solidFill>
              <a:latin typeface="Modern Love Caps" panose="04070805081001020A01" pitchFamily="82" charset="0"/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704" y="2699540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609" y="201923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516" y="618662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ndys template">
  <a:themeElements>
    <a:clrScheme name="Custom 347">
      <a:dk1>
        <a:srgbClr val="353149"/>
      </a:dk1>
      <a:lt1>
        <a:srgbClr val="FFFFFF"/>
      </a:lt1>
      <a:dk2>
        <a:srgbClr val="9B8D99"/>
      </a:dk2>
      <a:lt2>
        <a:srgbClr val="E6E5EF"/>
      </a:lt2>
      <a:accent1>
        <a:srgbClr val="FC8172"/>
      </a:accent1>
      <a:accent2>
        <a:srgbClr val="DF4584"/>
      </a:accent2>
      <a:accent3>
        <a:srgbClr val="8579E1"/>
      </a:accent3>
      <a:accent4>
        <a:srgbClr val="432581"/>
      </a:accent4>
      <a:accent5>
        <a:srgbClr val="E5C771"/>
      </a:accent5>
      <a:accent6>
        <a:srgbClr val="DB951D"/>
      </a:accent6>
      <a:hlink>
        <a:srgbClr val="43258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439</Words>
  <Application>Microsoft Office PowerPoint</Application>
  <PresentationFormat>On-screen Show (16:9)</PresentationFormat>
  <Paragraphs>94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Modern Love Grunge</vt:lpstr>
      <vt:lpstr>Wingdings</vt:lpstr>
      <vt:lpstr>Muli</vt:lpstr>
      <vt:lpstr>Modern Love</vt:lpstr>
      <vt:lpstr>Calibri</vt:lpstr>
      <vt:lpstr>Modern Love Caps</vt:lpstr>
      <vt:lpstr>Fredoka One</vt:lpstr>
      <vt:lpstr>Lexend Deca</vt:lpstr>
      <vt:lpstr>Nunito</vt:lpstr>
      <vt:lpstr>Aliena template</vt:lpstr>
      <vt:lpstr>Sandys template</vt:lpstr>
      <vt:lpstr>Retail Banking System Guided By : Ramanuj das  Mentored by : jeyakumar kr</vt:lpstr>
      <vt:lpstr>Team Members</vt:lpstr>
      <vt:lpstr>Roadmap</vt:lpstr>
      <vt:lpstr>AGENDA</vt:lpstr>
      <vt:lpstr>DESCRIPTION</vt:lpstr>
      <vt:lpstr>APPLICATION DESIGN </vt:lpstr>
      <vt:lpstr>Authorization  Microservice</vt:lpstr>
      <vt:lpstr>Account Microservice</vt:lpstr>
      <vt:lpstr>Customer Microservice</vt:lpstr>
      <vt:lpstr>Rules Microservice</vt:lpstr>
      <vt:lpstr>Transaction Microservice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Banking System</dc:title>
  <cp:lastModifiedBy>Akshay Kumar</cp:lastModifiedBy>
  <cp:revision>16</cp:revision>
  <dcterms:modified xsi:type="dcterms:W3CDTF">2021-08-18T18:32:13Z</dcterms:modified>
</cp:coreProperties>
</file>